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B4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snapToGrid="0">
      <p:cViewPr varScale="1">
        <p:scale>
          <a:sx n="75" d="100"/>
          <a:sy n="75" d="100"/>
        </p:scale>
        <p:origin x="295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479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descr="Background pattern&#10;&#10;Description automatically generated">
            <a:extLst>
              <a:ext uri="{FF2B5EF4-FFF2-40B4-BE49-F238E27FC236}">
                <a16:creationId xmlns:a16="http://schemas.microsoft.com/office/drawing/2014/main" id="{8ABAB80F-F28E-8540-8E4E-6E1EA0842B9C}"/>
              </a:ext>
            </a:extLst>
          </p:cNvPr>
          <p:cNvPicPr>
            <a:picLocks noChangeAspect="1"/>
          </p:cNvPicPr>
          <p:nvPr userDrawn="1"/>
        </p:nvPicPr>
        <p:blipFill>
          <a:blip r:embed="rId2"/>
          <a:stretch>
            <a:fillRect/>
          </a:stretch>
        </p:blipFill>
        <p:spPr>
          <a:xfrm>
            <a:off x="0" y="0"/>
            <a:ext cx="7772400" cy="10058400"/>
          </a:xfrm>
          <a:prstGeom prst="rect">
            <a:avLst/>
          </a:prstGeom>
        </p:spPr>
      </p:pic>
    </p:spTree>
    <p:extLst>
      <p:ext uri="{BB962C8B-B14F-4D97-AF65-F5344CB8AC3E}">
        <p14:creationId xmlns:p14="http://schemas.microsoft.com/office/powerpoint/2010/main" val="5617959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3CC78BE2-81AE-924B-9E78-0F33E52FC7C3}"/>
              </a:ext>
            </a:extLst>
          </p:cNvPr>
          <p:cNvPicPr>
            <a:picLocks noChangeAspect="1"/>
          </p:cNvPicPr>
          <p:nvPr userDrawn="1"/>
        </p:nvPicPr>
        <p:blipFill>
          <a:blip r:embed="rId4"/>
          <a:stretch>
            <a:fillRect/>
          </a:stretch>
        </p:blipFill>
        <p:spPr>
          <a:xfrm>
            <a:off x="0" y="0"/>
            <a:ext cx="7772400" cy="10058400"/>
          </a:xfrm>
          <a:prstGeom prst="rect">
            <a:avLst/>
          </a:prstGeom>
        </p:spPr>
      </p:pic>
    </p:spTree>
    <p:extLst>
      <p:ext uri="{BB962C8B-B14F-4D97-AF65-F5344CB8AC3E}">
        <p14:creationId xmlns:p14="http://schemas.microsoft.com/office/powerpoint/2010/main" val="2206558447"/>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hewd.mo.gov/ppc/grants/DCDE.php" TargetMode="External"/><Relationship Id="rId2" Type="http://schemas.openxmlformats.org/officeDocument/2006/relationships/hyperlink" Target="mailto:boysandgirlsstate@lindenwood.edu" TargetMode="External"/><Relationship Id="rId1" Type="http://schemas.openxmlformats.org/officeDocument/2006/relationships/slideLayout" Target="../slideLayouts/slideLayout2.xml"/><Relationship Id="rId4" Type="http://schemas.openxmlformats.org/officeDocument/2006/relationships/hyperlink" Target="https://www.lindenwood.edu/academics/support-resources/transcript-reques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8727D3-9BE3-5A41-BA6C-AB5F3CC3F09E}"/>
              </a:ext>
            </a:extLst>
          </p:cNvPr>
          <p:cNvSpPr txBox="1"/>
          <p:nvPr/>
        </p:nvSpPr>
        <p:spPr>
          <a:xfrm>
            <a:off x="384357" y="252090"/>
            <a:ext cx="7504280" cy="1200329"/>
          </a:xfrm>
          <a:prstGeom prst="rect">
            <a:avLst/>
          </a:prstGeom>
          <a:noFill/>
        </p:spPr>
        <p:txBody>
          <a:bodyPr wrap="square" rtlCol="0">
            <a:spAutoFit/>
          </a:bodyPr>
          <a:lstStyle/>
          <a:p>
            <a:r>
              <a:rPr lang="en-US" sz="7200" b="1" dirty="0">
                <a:solidFill>
                  <a:srgbClr val="C3B486"/>
                </a:solidFill>
                <a:latin typeface="Arial" panose="020B0604020202020204" pitchFamily="34" charset="0"/>
                <a:cs typeface="Arial" panose="020B0604020202020204" pitchFamily="34" charset="0"/>
              </a:rPr>
              <a:t>FAQs</a:t>
            </a:r>
          </a:p>
        </p:txBody>
      </p:sp>
      <p:sp>
        <p:nvSpPr>
          <p:cNvPr id="4" name="TextBox 3">
            <a:extLst>
              <a:ext uri="{FF2B5EF4-FFF2-40B4-BE49-F238E27FC236}">
                <a16:creationId xmlns:a16="http://schemas.microsoft.com/office/drawing/2014/main" id="{5C038BFE-3E26-4D4D-8E1C-940540D7188F}"/>
              </a:ext>
            </a:extLst>
          </p:cNvPr>
          <p:cNvSpPr txBox="1"/>
          <p:nvPr/>
        </p:nvSpPr>
        <p:spPr>
          <a:xfrm>
            <a:off x="384357" y="1452419"/>
            <a:ext cx="6475751" cy="7825219"/>
          </a:xfrm>
          <a:prstGeom prst="rect">
            <a:avLst/>
          </a:prstGeom>
          <a:noFill/>
        </p:spPr>
        <p:txBody>
          <a:bodyPr wrap="square" lIns="91440" tIns="45720" rIns="91440" bIns="45720" rtlCol="0" anchor="t">
            <a:spAutoFit/>
          </a:bodyPr>
          <a:lstStyle/>
          <a:p>
            <a:pPr fontAlgn="base">
              <a:buFont typeface="+mj-lt"/>
              <a:buAutoNum type="arabicPeriod"/>
            </a:pPr>
            <a:r>
              <a:rPr lang="en-US" sz="1050" b="1" dirty="0">
                <a:solidFill>
                  <a:srgbClr val="000000"/>
                </a:solidFill>
                <a:latin typeface="Arial"/>
                <a:cs typeface="Arial"/>
              </a:rPr>
              <a:t> </a:t>
            </a:r>
            <a:r>
              <a:rPr lang="en-US" sz="1050" b="1" i="0" dirty="0">
                <a:solidFill>
                  <a:srgbClr val="000000"/>
                </a:solidFill>
                <a:effectLst/>
                <a:latin typeface="Arial"/>
                <a:cs typeface="Arial"/>
              </a:rPr>
              <a:t> Is the Missouri Boys and ALA Missouri Girls State</a:t>
            </a:r>
            <a:r>
              <a:rPr lang="en-US" sz="1050" b="1" dirty="0">
                <a:solidFill>
                  <a:srgbClr val="000000"/>
                </a:solidFill>
                <a:latin typeface="Arial"/>
                <a:cs typeface="Arial"/>
              </a:rPr>
              <a:t> college</a:t>
            </a:r>
            <a:r>
              <a:rPr lang="en-US" sz="1050" b="1" i="0" dirty="0">
                <a:solidFill>
                  <a:srgbClr val="000000"/>
                </a:solidFill>
                <a:effectLst/>
                <a:latin typeface="Arial"/>
                <a:cs typeface="Arial"/>
              </a:rPr>
              <a:t> </a:t>
            </a:r>
            <a:r>
              <a:rPr lang="en-US" sz="1050" b="1" dirty="0">
                <a:solidFill>
                  <a:srgbClr val="000000"/>
                </a:solidFill>
                <a:latin typeface="Arial"/>
                <a:cs typeface="Arial"/>
              </a:rPr>
              <a:t>credit similar to dual</a:t>
            </a:r>
            <a:r>
              <a:rPr lang="en-US" sz="1050" b="1" i="0" dirty="0">
                <a:solidFill>
                  <a:srgbClr val="000000"/>
                </a:solidFill>
                <a:effectLst/>
                <a:latin typeface="Arial"/>
                <a:cs typeface="Arial"/>
              </a:rPr>
              <a:t> credit?</a:t>
            </a:r>
            <a:r>
              <a:rPr lang="en-US" sz="1050" b="0" i="0" dirty="0">
                <a:solidFill>
                  <a:srgbClr val="000000"/>
                </a:solidFill>
                <a:effectLst/>
                <a:latin typeface="Arial"/>
                <a:cs typeface="Arial"/>
              </a:rPr>
              <a:t> </a:t>
            </a:r>
          </a:p>
          <a:p>
            <a:pPr algn="l" rtl="0" fontAlgn="base"/>
            <a:r>
              <a:rPr lang="en-US" sz="1050" b="0" i="0" dirty="0">
                <a:solidFill>
                  <a:srgbClr val="000000"/>
                </a:solidFill>
                <a:effectLst/>
                <a:latin typeface="Arial"/>
                <a:cs typeface="Arial"/>
              </a:rPr>
              <a:t>	No, these credits are for college only</a:t>
            </a:r>
            <a:r>
              <a:rPr lang="en-US" sz="1050" dirty="0">
                <a:solidFill>
                  <a:srgbClr val="000000"/>
                </a:solidFill>
                <a:latin typeface="Arial"/>
                <a:cs typeface="Arial"/>
              </a:rPr>
              <a:t>—not high school.  </a:t>
            </a:r>
          </a:p>
          <a:p>
            <a:pPr algn="l" rtl="0" fontAlgn="base"/>
            <a:endParaRPr lang="en-US" sz="1050" b="1" dirty="0">
              <a:solidFill>
                <a:srgbClr val="000000"/>
              </a:solidFill>
              <a:latin typeface="Arial"/>
              <a:cs typeface="Arial"/>
            </a:endParaRPr>
          </a:p>
          <a:p>
            <a:pPr algn="l" rtl="0" fontAlgn="base"/>
            <a:r>
              <a:rPr lang="en-US" sz="1050" b="1" i="0" dirty="0">
                <a:solidFill>
                  <a:srgbClr val="000000"/>
                </a:solidFill>
                <a:effectLst/>
                <a:latin typeface="Arial"/>
                <a:cs typeface="Arial"/>
              </a:rPr>
              <a:t>2.  When does registration open for these credits? </a:t>
            </a:r>
          </a:p>
          <a:p>
            <a:pPr algn="l" rtl="0" fontAlgn="base"/>
            <a:r>
              <a:rPr lang="en-US" sz="1050" dirty="0">
                <a:solidFill>
                  <a:srgbClr val="000000"/>
                </a:solidFill>
                <a:latin typeface="Arial"/>
                <a:cs typeface="Arial"/>
              </a:rPr>
              <a:t>	Registration will open on August 2, 2024. All eligible citizens will be notified of their eligibility via 	email and regular mail. If a citizen meets the qualification criteria but did not receive notification 	from Lindenwood University, please contact Lindenwood at </a:t>
            </a:r>
            <a:r>
              <a:rPr lang="en-US" sz="1050" dirty="0">
                <a:solidFill>
                  <a:srgbClr val="000000"/>
                </a:solidFill>
                <a:latin typeface="Arial"/>
                <a:cs typeface="Arial"/>
                <a:hlinkClick r:id="rId2"/>
              </a:rPr>
              <a:t>boysandgirlsstate@lindenwood.edu</a:t>
            </a:r>
            <a:r>
              <a:rPr lang="en-US" sz="1050" dirty="0">
                <a:solidFill>
                  <a:srgbClr val="000000"/>
                </a:solidFill>
                <a:latin typeface="Arial"/>
                <a:cs typeface="Arial"/>
              </a:rPr>
              <a:t>. </a:t>
            </a:r>
            <a:endParaRPr lang="en-US" sz="1050" b="0" i="0" dirty="0">
              <a:solidFill>
                <a:srgbClr val="000000"/>
              </a:solidFill>
              <a:effectLst/>
              <a:latin typeface="Arial"/>
              <a:cs typeface="Arial"/>
            </a:endParaRPr>
          </a:p>
          <a:p>
            <a:pPr algn="l" rtl="0" fontAlgn="base"/>
            <a:endParaRPr lang="en-US" sz="1050" b="0" i="0" dirty="0">
              <a:solidFill>
                <a:srgbClr val="000000"/>
              </a:solidFill>
              <a:effectLst/>
              <a:latin typeface="Arial" panose="020B0604020202020204" pitchFamily="34" charset="0"/>
            </a:endParaRPr>
          </a:p>
          <a:p>
            <a:pPr fontAlgn="base">
              <a:buFont typeface="+mj-lt"/>
              <a:buAutoNum type="arabicPeriod" startAt="3"/>
            </a:pPr>
            <a:r>
              <a:rPr lang="en-US" sz="1050" b="1" dirty="0">
                <a:solidFill>
                  <a:srgbClr val="000000"/>
                </a:solidFill>
                <a:latin typeface="Arial"/>
                <a:cs typeface="Arial"/>
              </a:rPr>
              <a:t> </a:t>
            </a:r>
            <a:r>
              <a:rPr lang="en-US" sz="1050" b="1" i="0" dirty="0">
                <a:solidFill>
                  <a:srgbClr val="000000"/>
                </a:solidFill>
                <a:effectLst/>
                <a:latin typeface="Arial"/>
                <a:cs typeface="Arial"/>
              </a:rPr>
              <a:t> I missed the registration deadline; can I still apply for the credits?</a:t>
            </a:r>
            <a:r>
              <a:rPr lang="en-US" sz="1050" b="0" i="0" dirty="0">
                <a:solidFill>
                  <a:srgbClr val="000000"/>
                </a:solidFill>
                <a:effectLst/>
                <a:latin typeface="Arial"/>
                <a:cs typeface="Arial"/>
              </a:rPr>
              <a:t> </a:t>
            </a:r>
          </a:p>
          <a:p>
            <a:pPr algn="l" rtl="0" fontAlgn="base"/>
            <a:r>
              <a:rPr lang="en-US" sz="1050" b="0" i="0" dirty="0">
                <a:solidFill>
                  <a:srgbClr val="000000"/>
                </a:solidFill>
                <a:effectLst/>
                <a:latin typeface="Arial"/>
                <a:cs typeface="Arial"/>
              </a:rPr>
              <a:t>	No. Deadlines are final. </a:t>
            </a:r>
          </a:p>
          <a:p>
            <a:pPr algn="l" rtl="0" fontAlgn="base"/>
            <a:endParaRPr lang="en-US" sz="1050" b="0" i="0" dirty="0">
              <a:solidFill>
                <a:srgbClr val="000000"/>
              </a:solidFill>
              <a:effectLst/>
              <a:latin typeface="Arial" panose="020B0604020202020204" pitchFamily="34" charset="0"/>
            </a:endParaRPr>
          </a:p>
          <a:p>
            <a:pPr fontAlgn="base">
              <a:buFont typeface="+mj-lt"/>
              <a:buAutoNum type="arabicPeriod" startAt="4"/>
            </a:pPr>
            <a:r>
              <a:rPr lang="en-US" sz="1050" b="1" dirty="0">
                <a:solidFill>
                  <a:srgbClr val="000000"/>
                </a:solidFill>
                <a:latin typeface="Arial"/>
                <a:cs typeface="Arial"/>
              </a:rPr>
              <a:t>  </a:t>
            </a:r>
            <a:r>
              <a:rPr lang="en-US" sz="1050" b="1" i="0" dirty="0">
                <a:solidFill>
                  <a:srgbClr val="000000"/>
                </a:solidFill>
                <a:effectLst/>
                <a:latin typeface="Arial"/>
                <a:cs typeface="Arial"/>
              </a:rPr>
              <a:t>I changed my mind; can I switch between options?</a:t>
            </a:r>
            <a:r>
              <a:rPr lang="en-US" sz="1050" b="0" i="0" dirty="0">
                <a:solidFill>
                  <a:srgbClr val="000000"/>
                </a:solidFill>
                <a:effectLst/>
                <a:latin typeface="Arial"/>
                <a:cs typeface="Arial"/>
              </a:rPr>
              <a:t> </a:t>
            </a:r>
          </a:p>
          <a:p>
            <a:pPr algn="l" rtl="0" fontAlgn="base"/>
            <a:r>
              <a:rPr lang="en-US" sz="1050" b="0" i="0" dirty="0">
                <a:solidFill>
                  <a:srgbClr val="000000"/>
                </a:solidFill>
                <a:effectLst/>
                <a:latin typeface="Arial"/>
                <a:cs typeface="Arial"/>
              </a:rPr>
              <a:t>	No</a:t>
            </a:r>
            <a:r>
              <a:rPr lang="en-US" sz="1050" dirty="0">
                <a:solidFill>
                  <a:srgbClr val="000000"/>
                </a:solidFill>
                <a:latin typeface="Arial"/>
                <a:cs typeface="Arial"/>
              </a:rPr>
              <a:t>. S</a:t>
            </a:r>
            <a:r>
              <a:rPr lang="en-US" sz="1050" b="0" i="0" dirty="0">
                <a:solidFill>
                  <a:srgbClr val="000000"/>
                </a:solidFill>
                <a:effectLst/>
                <a:latin typeface="Arial"/>
                <a:cs typeface="Arial"/>
              </a:rPr>
              <a:t>witching between options is not allowed. Once a registration has been processed, a 	citizen is locked into that option. </a:t>
            </a:r>
          </a:p>
          <a:p>
            <a:pPr algn="l" rtl="0" fontAlgn="base"/>
            <a:endParaRPr lang="en-US" sz="1050" b="0" i="0" dirty="0">
              <a:solidFill>
                <a:srgbClr val="000000"/>
              </a:solidFill>
              <a:effectLst/>
              <a:latin typeface="Arial"/>
              <a:cs typeface="Arial"/>
            </a:endParaRPr>
          </a:p>
          <a:p>
            <a:pPr algn="l" rtl="0" fontAlgn="base"/>
            <a:r>
              <a:rPr lang="en-US" sz="1050" b="1" dirty="0">
                <a:solidFill>
                  <a:srgbClr val="000000"/>
                </a:solidFill>
                <a:latin typeface="Arial"/>
                <a:cs typeface="Arial"/>
              </a:rPr>
              <a:t>5.  Can I use the State of Missouri’s Dual Enrollment Scholarship to pay for these credits?</a:t>
            </a:r>
          </a:p>
          <a:p>
            <a:pPr algn="l" rtl="0" fontAlgn="base"/>
            <a:r>
              <a:rPr lang="en-US" sz="1050" b="0" i="0" dirty="0">
                <a:solidFill>
                  <a:srgbClr val="000000"/>
                </a:solidFill>
                <a:effectLst/>
                <a:latin typeface="Arial"/>
                <a:cs typeface="Arial"/>
              </a:rPr>
              <a:t>	</a:t>
            </a:r>
            <a:r>
              <a:rPr lang="en-US" sz="1050" dirty="0">
                <a:solidFill>
                  <a:srgbClr val="000000"/>
                </a:solidFill>
                <a:latin typeface="Arial"/>
                <a:cs typeface="Arial"/>
              </a:rPr>
              <a:t>The Missouri Department of Higher Education and Workforce Development’s Dual Enrollment 	Scholarship can </a:t>
            </a:r>
            <a:r>
              <a:rPr lang="en-US" sz="1050" b="1" u="sng" dirty="0">
                <a:solidFill>
                  <a:srgbClr val="000000"/>
                </a:solidFill>
                <a:latin typeface="Arial"/>
                <a:cs typeface="Arial"/>
              </a:rPr>
              <a:t>only</a:t>
            </a:r>
            <a:r>
              <a:rPr lang="en-US" sz="1050" dirty="0">
                <a:solidFill>
                  <a:srgbClr val="000000"/>
                </a:solidFill>
                <a:latin typeface="Arial"/>
                <a:cs typeface="Arial"/>
              </a:rPr>
              <a:t> be applied to the tuition for the </a:t>
            </a:r>
            <a:r>
              <a:rPr lang="en-US" sz="1050" b="1" dirty="0">
                <a:solidFill>
                  <a:srgbClr val="000000"/>
                </a:solidFill>
                <a:latin typeface="Arial"/>
                <a:cs typeface="Arial"/>
              </a:rPr>
              <a:t>3-credit option</a:t>
            </a:r>
            <a:r>
              <a:rPr lang="en-US" sz="1050" dirty="0">
                <a:solidFill>
                  <a:srgbClr val="000000"/>
                </a:solidFill>
                <a:latin typeface="Arial"/>
                <a:cs typeface="Arial"/>
              </a:rPr>
              <a:t>. To qualify for this 	scholarship, citizens must demonstrate financial need, meet the eligibility requirements, and apply 	by February 1, 2025. Citizens applying for this scholarship must submit tuition for the 3 credits by 	November 1, 2024, but if awarded the scholarship, the citizen will receive reimbursement. Please 	visit </a:t>
            </a:r>
            <a:r>
              <a:rPr lang="en-US" sz="1050" dirty="0">
                <a:solidFill>
                  <a:srgbClr val="000000"/>
                </a:solidFill>
                <a:latin typeface="Arial"/>
                <a:cs typeface="Arial"/>
                <a:hlinkClick r:id="rId3"/>
              </a:rPr>
              <a:t>https://dhewd.mo.gov/ppc/grants/DCDE.php</a:t>
            </a:r>
            <a:r>
              <a:rPr lang="en-US" sz="1050" dirty="0">
                <a:solidFill>
                  <a:srgbClr val="000000"/>
                </a:solidFill>
                <a:latin typeface="Arial"/>
                <a:cs typeface="Arial"/>
              </a:rPr>
              <a:t>  for more details. </a:t>
            </a:r>
            <a:endParaRPr lang="en-US" sz="1050" b="0" i="0" dirty="0">
              <a:solidFill>
                <a:srgbClr val="000000"/>
              </a:solidFill>
              <a:effectLst/>
              <a:latin typeface="Arial"/>
              <a:cs typeface="Arial"/>
            </a:endParaRPr>
          </a:p>
          <a:p>
            <a:pPr algn="l" rtl="0" fontAlgn="base"/>
            <a:endParaRPr lang="en-US" sz="1050" b="0" i="0" dirty="0">
              <a:solidFill>
                <a:srgbClr val="000000"/>
              </a:solidFill>
              <a:effectLst/>
              <a:latin typeface="Arial" panose="020B0604020202020204" pitchFamily="34" charset="0"/>
            </a:endParaRPr>
          </a:p>
          <a:p>
            <a:pPr fontAlgn="base"/>
            <a:r>
              <a:rPr lang="en-US" sz="1050" b="1" i="0" dirty="0">
                <a:solidFill>
                  <a:srgbClr val="000000"/>
                </a:solidFill>
                <a:effectLst/>
                <a:latin typeface="Arial"/>
                <a:cs typeface="Arial"/>
              </a:rPr>
              <a:t>6.  Are these credits transferable?</a:t>
            </a:r>
            <a:r>
              <a:rPr lang="en-US" sz="1050" b="0" i="0" dirty="0">
                <a:solidFill>
                  <a:srgbClr val="000000"/>
                </a:solidFill>
                <a:effectLst/>
                <a:latin typeface="Arial"/>
                <a:cs typeface="Arial"/>
              </a:rPr>
              <a:t> </a:t>
            </a:r>
          </a:p>
          <a:p>
            <a:pPr fontAlgn="base"/>
            <a:r>
              <a:rPr lang="en-US" sz="1050" b="0" i="0" dirty="0">
                <a:solidFill>
                  <a:srgbClr val="000000"/>
                </a:solidFill>
                <a:effectLst/>
                <a:latin typeface="Arial"/>
                <a:cs typeface="Arial"/>
              </a:rPr>
              <a:t>	Transfer policies vary by institution, often based on a chosen major/minor. Contact the 	institution you are planning to attend to verify the transferability of these credits. Only the 	receiving institution can confirm if and how these credits will be accepted and transfer. If you are 	</a:t>
            </a:r>
            <a:r>
              <a:rPr lang="en-US" sz="1050" dirty="0">
                <a:solidFill>
                  <a:srgbClr val="000000"/>
                </a:solidFill>
                <a:latin typeface="Arial"/>
                <a:cs typeface="Arial"/>
              </a:rPr>
              <a:t>transferring the credit to a Missouri school, PS 19003 is certified as a Core 42 MOTR SOCS 	course. T</a:t>
            </a:r>
            <a:r>
              <a:rPr lang="en-US" sz="1050" b="0" i="0" dirty="0">
                <a:solidFill>
                  <a:srgbClr val="000000"/>
                </a:solidFill>
                <a:effectLst/>
                <a:latin typeface="Arial"/>
                <a:cs typeface="Arial"/>
              </a:rPr>
              <a:t>hese credits are recorded as PS 19001 Special Topics: Summer Workshop in State and 	Local Government  (2 credits) and PS 19003 Special Topics: Workshop </a:t>
            </a:r>
            <a:r>
              <a:rPr lang="en-US" sz="1050" b="0" i="0">
                <a:solidFill>
                  <a:srgbClr val="000000"/>
                </a:solidFill>
                <a:effectLst/>
                <a:latin typeface="Arial"/>
                <a:cs typeface="Arial"/>
              </a:rPr>
              <a:t>in American Government 	(</a:t>
            </a:r>
            <a:r>
              <a:rPr lang="en-US" sz="1050" b="0" i="0" dirty="0">
                <a:solidFill>
                  <a:srgbClr val="000000"/>
                </a:solidFill>
                <a:effectLst/>
                <a:latin typeface="Arial"/>
                <a:cs typeface="Arial"/>
              </a:rPr>
              <a:t>3 credits).  </a:t>
            </a:r>
          </a:p>
          <a:p>
            <a:pPr algn="l" rtl="0" fontAlgn="base"/>
            <a:endParaRPr lang="en-US" sz="1050" b="0" i="0" dirty="0">
              <a:solidFill>
                <a:srgbClr val="000000"/>
              </a:solidFill>
              <a:effectLst/>
              <a:latin typeface="Arial" panose="020B0604020202020204" pitchFamily="34" charset="0"/>
            </a:endParaRPr>
          </a:p>
          <a:p>
            <a:pPr fontAlgn="base"/>
            <a:r>
              <a:rPr lang="en-US" sz="1050" b="1" i="0" dirty="0">
                <a:solidFill>
                  <a:srgbClr val="000000"/>
                </a:solidFill>
                <a:effectLst/>
                <a:latin typeface="Arial"/>
                <a:cs typeface="Arial"/>
              </a:rPr>
              <a:t>7.  I applied and paid for the college credits, but later found out the institution I'm planning </a:t>
            </a:r>
            <a:r>
              <a:rPr lang="en-US" sz="1050" b="1" dirty="0">
                <a:solidFill>
                  <a:srgbClr val="000000"/>
                </a:solidFill>
                <a:latin typeface="Arial"/>
                <a:cs typeface="Arial"/>
              </a:rPr>
              <a:t>to attend</a:t>
            </a:r>
            <a:r>
              <a:rPr lang="en-US" sz="1050" b="1" i="0" dirty="0">
                <a:solidFill>
                  <a:srgbClr val="000000"/>
                </a:solidFill>
                <a:effectLst/>
                <a:latin typeface="Arial"/>
                <a:cs typeface="Arial"/>
              </a:rPr>
              <a:t> won't accept the credits</a:t>
            </a:r>
            <a:r>
              <a:rPr lang="en-US" sz="1050" b="1" dirty="0">
                <a:solidFill>
                  <a:srgbClr val="000000"/>
                </a:solidFill>
                <a:latin typeface="Arial"/>
                <a:cs typeface="Arial"/>
              </a:rPr>
              <a:t>.</a:t>
            </a:r>
            <a:r>
              <a:rPr lang="en-US" sz="1050" b="1" i="0" dirty="0">
                <a:solidFill>
                  <a:srgbClr val="000000"/>
                </a:solidFill>
                <a:effectLst/>
                <a:latin typeface="Arial"/>
                <a:cs typeface="Arial"/>
              </a:rPr>
              <a:t> </a:t>
            </a:r>
            <a:r>
              <a:rPr lang="en-US" sz="1050" b="1" dirty="0">
                <a:solidFill>
                  <a:srgbClr val="000000"/>
                </a:solidFill>
                <a:latin typeface="Arial"/>
                <a:cs typeface="Arial"/>
              </a:rPr>
              <a:t>Can</a:t>
            </a:r>
            <a:r>
              <a:rPr lang="en-US" sz="1050" b="1" i="0" dirty="0">
                <a:solidFill>
                  <a:srgbClr val="000000"/>
                </a:solidFill>
                <a:effectLst/>
                <a:latin typeface="Arial"/>
                <a:cs typeface="Arial"/>
              </a:rPr>
              <a:t> I get a refund?</a:t>
            </a:r>
            <a:r>
              <a:rPr lang="en-US" sz="1050" b="0" i="0" dirty="0">
                <a:solidFill>
                  <a:srgbClr val="000000"/>
                </a:solidFill>
                <a:effectLst/>
                <a:latin typeface="Arial"/>
                <a:cs typeface="Arial"/>
              </a:rPr>
              <a:t> </a:t>
            </a:r>
          </a:p>
          <a:p>
            <a:pPr algn="l" rtl="0" fontAlgn="base"/>
            <a:r>
              <a:rPr lang="en-US" sz="1050" b="0" i="0" dirty="0">
                <a:solidFill>
                  <a:srgbClr val="000000"/>
                </a:solidFill>
                <a:effectLst/>
                <a:latin typeface="Arial"/>
                <a:cs typeface="Arial"/>
              </a:rPr>
              <a:t>	No. Tuition is non-refundable. Students are responsible for verifying the transferability of these 	credits prior to registration, as policies vary by institution and major/minor. 	</a:t>
            </a:r>
          </a:p>
          <a:p>
            <a:pPr algn="l" rtl="0" fontAlgn="base"/>
            <a:endParaRPr lang="en-US" sz="1050" b="0" i="0" dirty="0">
              <a:solidFill>
                <a:srgbClr val="000000"/>
              </a:solidFill>
              <a:effectLst/>
              <a:latin typeface="Arial" panose="020B0604020202020204" pitchFamily="34" charset="0"/>
            </a:endParaRPr>
          </a:p>
          <a:p>
            <a:pPr fontAlgn="base"/>
            <a:r>
              <a:rPr lang="en-US" sz="1050" b="1" i="0" dirty="0">
                <a:solidFill>
                  <a:srgbClr val="000000"/>
                </a:solidFill>
                <a:effectLst/>
                <a:latin typeface="Arial"/>
                <a:cs typeface="Arial"/>
              </a:rPr>
              <a:t>8.  I earned the college credits and need to transfer them to my future or current institution; how do I do that?</a:t>
            </a:r>
            <a:r>
              <a:rPr lang="en-US" sz="1050" b="0" i="0" dirty="0">
                <a:solidFill>
                  <a:srgbClr val="000000"/>
                </a:solidFill>
                <a:effectLst/>
                <a:latin typeface="Arial"/>
                <a:cs typeface="Arial"/>
              </a:rPr>
              <a:t> </a:t>
            </a:r>
          </a:p>
          <a:p>
            <a:pPr algn="l" rtl="0" fontAlgn="base"/>
            <a:r>
              <a:rPr lang="en-US" sz="1050" b="0" i="0" dirty="0">
                <a:solidFill>
                  <a:srgbClr val="000000"/>
                </a:solidFill>
                <a:effectLst/>
                <a:latin typeface="Arial"/>
                <a:cs typeface="Arial"/>
              </a:rPr>
              <a:t>	To transfer your credits, you need to request and pay for an official transcript from Lindenwood 	University. Transcripts can be requested after October 1, 2024 for the 2-credit course and after 	April 1, 2025 for the 3-credit course. More information for requesting your transcript can be found 	on our website at </a:t>
            </a:r>
            <a:r>
              <a:rPr lang="en-US" sz="1050" b="0" i="0" dirty="0">
                <a:solidFill>
                  <a:srgbClr val="000000"/>
                </a:solidFill>
                <a:effectLst/>
                <a:latin typeface="Arial"/>
                <a:cs typeface="Arial"/>
                <a:hlinkClick r:id="rId4"/>
              </a:rPr>
              <a:t>https://www.lindenwood.edu/academics/support-resources/transcript-request/</a:t>
            </a:r>
            <a:r>
              <a:rPr lang="en-US" sz="1050" b="0" i="0" dirty="0">
                <a:solidFill>
                  <a:srgbClr val="000000"/>
                </a:solidFill>
                <a:effectLst/>
                <a:latin typeface="Arial"/>
                <a:cs typeface="Arial"/>
              </a:rPr>
              <a:t>.</a:t>
            </a:r>
          </a:p>
          <a:p>
            <a:pPr fontAlgn="base"/>
            <a:r>
              <a:rPr lang="en-US" sz="1100" dirty="0">
                <a:solidFill>
                  <a:srgbClr val="000000"/>
                </a:solidFill>
                <a:latin typeface="Arial"/>
                <a:cs typeface="Arial"/>
              </a:rPr>
              <a:t> </a:t>
            </a:r>
            <a:r>
              <a:rPr lang="en-US" sz="1100" b="0" i="0" dirty="0">
                <a:solidFill>
                  <a:srgbClr val="000000"/>
                </a:solidFill>
                <a:effectLst/>
                <a:latin typeface="Arial"/>
                <a:cs typeface="Arial"/>
              </a:rPr>
              <a:t>	</a:t>
            </a:r>
            <a:endParaRPr lang="en-US" sz="1100" dirty="0">
              <a:solidFill>
                <a:srgbClr val="000000"/>
              </a:solidFill>
              <a:latin typeface="Arial"/>
              <a:cs typeface="Arial"/>
            </a:endParaRPr>
          </a:p>
          <a:p>
            <a:pPr algn="l" rtl="0" fontAlgn="base"/>
            <a:endParaRPr lang="en-US" sz="1100" b="0" i="0" dirty="0">
              <a:solidFill>
                <a:srgbClr val="000000"/>
              </a:solidFill>
              <a:effectLst/>
              <a:latin typeface="Segoe UI" panose="020B0502040204020203" pitchFamily="34" charset="0"/>
            </a:endParaRPr>
          </a:p>
          <a:p>
            <a:pPr algn="l" rtl="0" fontAlgn="base"/>
            <a:endParaRPr lang="en-US" sz="1100" b="0" i="0" dirty="0">
              <a:solidFill>
                <a:srgbClr val="000000"/>
              </a:solidFill>
              <a:effectLst/>
              <a:latin typeface="Segoe UI" panose="020B0502040204020203" pitchFamily="34"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35478644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577</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Segoe UI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Kelsey Whitt</dc:creator>
  <cp:lastModifiedBy>Kelsey Whitt</cp:lastModifiedBy>
  <cp:revision>2</cp:revision>
  <cp:lastPrinted>1900-01-01T05:00:00Z</cp:lastPrinted>
  <dcterms:created xsi:type="dcterms:W3CDTF">1900-01-01T05:00:00Z</dcterms:created>
  <dcterms:modified xsi:type="dcterms:W3CDTF">2024-04-15T16:13:03Z</dcterms:modified>
</cp:coreProperties>
</file>